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97280" y="914400"/>
            <a:ext cx="9997135" cy="50292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645920" y="1371600"/>
            <a:ext cx="88696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200" b="1">
                <a:solidFill>
                  <a:srgbClr val="60A5FA"/>
                </a:solidFill>
              </a:defRPr>
            </a:pPr>
            <a:r>
              <a:t>GESTIGEST  •  MÓDULO DE FORMACIÓN TÉCNICA Y OPERATIVA</a:t>
            </a:r>
          </a:p>
          <a:p>
            <a:pPr>
              <a:spcAft>
                <a:spcPts val="1400"/>
              </a:spcAft>
              <a:defRPr sz="3200" b="1">
                <a:solidFill>
                  <a:srgbClr val="F8FAFC"/>
                </a:solidFill>
              </a:defRPr>
            </a:pPr>
            <a:r>
              <a:t>Circuito Integral de Pedidos,</a:t>
            </a:r>
            <a:br/>
            <a:r>
              <a:t>Preparación (Picking) y Envíos</a:t>
            </a:r>
          </a:p>
          <a:p>
            <a:pPr>
              <a:spcAft>
                <a:spcPts val="2000"/>
              </a:spcAft>
              <a:defRPr sz="1400">
                <a:solidFill>
                  <a:srgbClr val="94A3B8"/>
                </a:solidFill>
              </a:defRPr>
            </a:pPr>
            <a:r>
              <a:t>Operativa unificada en Aplicación de Escritorio (Delphi) y App Web / Tablet (PWA)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645920" y="4114800"/>
            <a:ext cx="2834640" cy="137160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783080" y="4206240"/>
            <a:ext cx="25603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1. RECEPCIÓN</a:t>
            </a:r>
          </a:p>
          <a:p>
            <a:pPr>
              <a:defRPr sz="950">
                <a:solidFill>
                  <a:srgbClr val="94A3B8"/>
                </a:solidFill>
              </a:defRPr>
            </a:pPr>
            <a:r>
              <a:t>WooCommerce, EDI Edicom, PDF IA y Mostrador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63440" y="4114800"/>
            <a:ext cx="2834640" cy="137160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933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00600" y="4206240"/>
            <a:ext cx="25603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9333EA"/>
                </a:solidFill>
              </a:defRPr>
            </a:pPr>
            <a:r>
              <a:t>2. PICKING &amp; LOTES</a:t>
            </a:r>
          </a:p>
          <a:p>
            <a:pPr>
              <a:defRPr sz="950">
                <a:solidFill>
                  <a:srgbClr val="94A3B8"/>
                </a:solidFill>
              </a:defRPr>
            </a:pPr>
            <a:r>
              <a:t>Escaneo GS1-128, Palets SSCC y Descuento Stock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80960" y="4114800"/>
            <a:ext cx="2834640" cy="137160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818120" y="4206240"/>
            <a:ext cx="25603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3. EXPEDICIÓN</a:t>
            </a:r>
          </a:p>
          <a:p>
            <a:pPr>
              <a:defRPr sz="950">
                <a:solidFill>
                  <a:srgbClr val="94A3B8"/>
                </a:solidFill>
              </a:defRPr>
            </a:pPr>
            <a:r>
              <a:t>NACEX, TIPSA, Flota Propia, Firma y DESADV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Formación Logística y Procesos   |   Diapositiva 1 de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FLUJO DE NEGOCIO EXTREMO A EXTREMO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Mapa Global del Circuito Logístico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Secuencia de 4 etapas desde la entrada multicanal hasta la entrega y facturación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2496312" cy="39319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783080"/>
            <a:ext cx="222199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2563EB"/>
                </a:solidFill>
              </a:defRPr>
            </a:pPr>
            <a:r>
              <a:t>ETAPA 1: ENTRADA</a:t>
            </a:r>
          </a:p>
          <a:p>
            <a:pPr>
              <a:defRPr sz="1300" b="1">
                <a:solidFill>
                  <a:srgbClr val="F8FAFC"/>
                </a:solidFill>
              </a:defRPr>
            </a:pPr>
            <a:r>
              <a:t>Recepción Multicanal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606040"/>
            <a:ext cx="2221992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000">
                <a:solidFill>
                  <a:srgbClr val="94A3B8"/>
                </a:solidFill>
              </a:defRPr>
            </a:pPr>
            <a:r>
              <a:t>• Tienda Web WooCommerce</a:t>
            </a:r>
          </a:p>
          <a:p>
            <a:pPr>
              <a:spcAft>
                <a:spcPts val="400"/>
              </a:spcAft>
              <a:defRPr sz="1000">
                <a:solidFill>
                  <a:srgbClr val="94A3B8"/>
                </a:solidFill>
              </a:defRPr>
            </a:pPr>
            <a:r>
              <a:t>• Grandes Cuentas EDI</a:t>
            </a:r>
          </a:p>
          <a:p>
            <a:pPr>
              <a:spcAft>
                <a:spcPts val="400"/>
              </a:spcAft>
              <a:defRPr sz="1000">
                <a:solidFill>
                  <a:srgbClr val="94A3B8"/>
                </a:solidFill>
              </a:defRPr>
            </a:pPr>
            <a:r>
              <a:t>• Extracción IA de PDFs</a:t>
            </a:r>
          </a:p>
          <a:p>
            <a:pPr>
              <a:spcAft>
                <a:spcPts val="400"/>
              </a:spcAft>
              <a:defRPr sz="1000">
                <a:solidFill>
                  <a:srgbClr val="94A3B8"/>
                </a:solidFill>
              </a:defRPr>
            </a:pPr>
            <a:r>
              <a:t>• Venta Mostrador/Oficina</a:t>
            </a:r>
          </a:p>
          <a:p>
            <a:pPr>
              <a:spcBef>
                <a:spcPts val="800"/>
              </a:spcBef>
              <a:defRPr sz="1000" b="1">
                <a:solidFill>
                  <a:srgbClr val="2563EB"/>
                </a:solidFill>
              </a:defRPr>
            </a:pPr>
            <a:r>
              <a:t>Estado: PROCESADO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1645920"/>
            <a:ext cx="2496312" cy="39319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933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611880" y="1783080"/>
            <a:ext cx="222199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9333EA"/>
                </a:solidFill>
              </a:defRPr>
            </a:pPr>
            <a:r>
              <a:t>ETAPA 2: PICKING</a:t>
            </a:r>
          </a:p>
          <a:p>
            <a:pPr>
              <a:defRPr sz="1300" b="1">
                <a:solidFill>
                  <a:srgbClr val="F8FAFC"/>
                </a:solidFill>
              </a:defRPr>
            </a:pPr>
            <a:r>
              <a:t>Preparación en Almacén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1880" y="2606040"/>
            <a:ext cx="2221992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000">
                <a:solidFill>
                  <a:srgbClr val="94A3B8"/>
                </a:solidFill>
              </a:defRPr>
            </a:pPr>
            <a:r>
              <a:t>• Terminal Escritorio / Tablet</a:t>
            </a:r>
          </a:p>
          <a:p>
            <a:pPr>
              <a:spcAft>
                <a:spcPts val="400"/>
              </a:spcAft>
              <a:defRPr sz="1000">
                <a:solidFill>
                  <a:srgbClr val="94A3B8"/>
                </a:solidFill>
              </a:defRPr>
            </a:pPr>
            <a:r>
              <a:t>• Escaneo GS1-128 / DUN14</a:t>
            </a:r>
          </a:p>
          <a:p>
            <a:pPr>
              <a:spcAft>
                <a:spcPts val="400"/>
              </a:spcAft>
              <a:defRPr sz="1000">
                <a:solidFill>
                  <a:srgbClr val="94A3B8"/>
                </a:solidFill>
              </a:defRPr>
            </a:pPr>
            <a:r>
              <a:t>• Asignación Palet SSCC-18</a:t>
            </a:r>
          </a:p>
          <a:p>
            <a:pPr>
              <a:spcAft>
                <a:spcPts val="400"/>
              </a:spcAft>
              <a:defRPr sz="1000">
                <a:solidFill>
                  <a:srgbClr val="94A3B8"/>
                </a:solidFill>
              </a:defRPr>
            </a:pPr>
            <a:r>
              <a:t>• Selección FIFO de Lotes</a:t>
            </a:r>
          </a:p>
          <a:p>
            <a:pPr>
              <a:spcBef>
                <a:spcPts val="800"/>
              </a:spcBef>
              <a:defRPr sz="1000" b="1">
                <a:solidFill>
                  <a:srgbClr val="9333EA"/>
                </a:solidFill>
              </a:defRPr>
            </a:pPr>
            <a:r>
              <a:t>Estado: EN PREPARACION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645920"/>
            <a:ext cx="2496312" cy="39319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55080" y="1783080"/>
            <a:ext cx="222199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D97706"/>
                </a:solidFill>
              </a:defRPr>
            </a:pPr>
            <a:r>
              <a:t>ETAPA 3: CIERRE</a:t>
            </a:r>
          </a:p>
          <a:p>
            <a:pPr>
              <a:defRPr sz="1300" b="1">
                <a:solidFill>
                  <a:srgbClr val="F8FAFC"/>
                </a:solidFill>
              </a:defRPr>
            </a:pPr>
            <a:r>
              <a:t>Generación y Stock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2606040"/>
            <a:ext cx="2221992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000">
                <a:solidFill>
                  <a:srgbClr val="94A3B8"/>
                </a:solidFill>
              </a:defRPr>
            </a:pPr>
            <a:r>
              <a:t>• Validación 100% de Líneas</a:t>
            </a:r>
          </a:p>
          <a:p>
            <a:pPr>
              <a:spcAft>
                <a:spcPts val="400"/>
              </a:spcAft>
              <a:defRPr sz="1000">
                <a:solidFill>
                  <a:srgbClr val="94A3B8"/>
                </a:solidFill>
              </a:defRPr>
            </a:pPr>
            <a:r>
              <a:t>• Albarán ge_albaranes</a:t>
            </a:r>
          </a:p>
          <a:p>
            <a:pPr>
              <a:spcAft>
                <a:spcPts val="400"/>
              </a:spcAft>
              <a:defRPr sz="1000">
                <a:solidFill>
                  <a:srgbClr val="94A3B8"/>
                </a:solidFill>
              </a:defRPr>
            </a:pPr>
            <a:r>
              <a:t>• Descuento Stock Real</a:t>
            </a:r>
          </a:p>
          <a:p>
            <a:pPr>
              <a:spcAft>
                <a:spcPts val="400"/>
              </a:spcAft>
              <a:defRPr sz="1000">
                <a:solidFill>
                  <a:srgbClr val="94A3B8"/>
                </a:solidFill>
              </a:defRPr>
            </a:pPr>
            <a:r>
              <a:t>• Albarán Interempresas</a:t>
            </a:r>
          </a:p>
          <a:p>
            <a:pPr>
              <a:spcBef>
                <a:spcPts val="800"/>
              </a:spcBef>
              <a:defRPr sz="1000" b="1">
                <a:solidFill>
                  <a:srgbClr val="D97706"/>
                </a:solidFill>
              </a:defRPr>
            </a:pPr>
            <a:r>
              <a:t>Estado: PREPARADO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61120" y="1645920"/>
            <a:ext cx="2496312" cy="39319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098280" y="1783080"/>
            <a:ext cx="222199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059669"/>
                </a:solidFill>
              </a:defRPr>
            </a:pPr>
            <a:r>
              <a:t>ETAPA 4: ENVÍO</a:t>
            </a:r>
          </a:p>
          <a:p>
            <a:pPr>
              <a:defRPr sz="1300" b="1">
                <a:solidFill>
                  <a:srgbClr val="F8FAFC"/>
                </a:solidFill>
              </a:defRPr>
            </a:pPr>
            <a:r>
              <a:t>Expedición y Transporte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98280" y="2606040"/>
            <a:ext cx="2221992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000">
                <a:solidFill>
                  <a:srgbClr val="94A3B8"/>
                </a:solidFill>
              </a:defRPr>
            </a:pPr>
            <a:r>
              <a:t>• Agencia: NACEX / TIPSA</a:t>
            </a:r>
          </a:p>
          <a:p>
            <a:pPr>
              <a:spcAft>
                <a:spcPts val="400"/>
              </a:spcAft>
              <a:defRPr sz="1000">
                <a:solidFill>
                  <a:srgbClr val="94A3B8"/>
                </a:solidFill>
              </a:defRPr>
            </a:pPr>
            <a:r>
              <a:t>• Flota: Albarán de Carga</a:t>
            </a:r>
          </a:p>
          <a:p>
            <a:pPr>
              <a:spcAft>
                <a:spcPts val="400"/>
              </a:spcAft>
              <a:defRPr sz="1000">
                <a:solidFill>
                  <a:srgbClr val="94A3B8"/>
                </a:solidFill>
              </a:defRPr>
            </a:pPr>
            <a:r>
              <a:t>• Tienda: Firma Digital</a:t>
            </a:r>
          </a:p>
          <a:p>
            <a:pPr>
              <a:spcAft>
                <a:spcPts val="400"/>
              </a:spcAft>
              <a:defRPr sz="1000">
                <a:solidFill>
                  <a:srgbClr val="94A3B8"/>
                </a:solidFill>
              </a:defRPr>
            </a:pPr>
            <a:r>
              <a:t>• EDI: Transmisión DESADV</a:t>
            </a:r>
          </a:p>
          <a:p>
            <a:pPr>
              <a:spcBef>
                <a:spcPts val="800"/>
              </a:spcBef>
              <a:defRPr sz="1000" b="1">
                <a:solidFill>
                  <a:srgbClr val="059669"/>
                </a:solidFill>
              </a:defRPr>
            </a:pPr>
            <a:r>
              <a:t>Estado: ENVIADO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5715000"/>
            <a:ext cx="10725912" cy="5029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5733288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60A5FA"/>
                </a:solidFill>
              </a:defRPr>
            </a:pPr>
            <a:r>
              <a:t>Sincronización en Tiempo Real: Escritorio y WebApp operan sobre la misma base de datos MySQL (ge_pedidos, ge_albaranes, ge_stock_envasado, ge_envios_recogidas).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Formación Logística y Procesos   |   Diapositiva 2 de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FASE 1: ENTRADA Y VALIDACIÓN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Recepción Multicanal de Pedidos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Integración automática de pedidos desde plataformas e-commerce, EDI, correo IA y mostrador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39512" cy="20574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4873752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TIENDA WEB WOOCOMMERCE</a:t>
            </a:r>
          </a:p>
          <a:p>
            <a:pPr>
              <a:spcAft>
                <a:spcPts val="600"/>
              </a:spcAft>
              <a:defRPr sz="900">
                <a:solidFill>
                  <a:srgbClr val="94A3B8"/>
                </a:solidFill>
              </a:defRPr>
            </a:pPr>
            <a:r>
              <a:t>Módulo: uEnviosWebImporter / frm_ImportarPedidosWeb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Descarga directa mediante API REST de WooCommerce.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Cruce automático de referencias web con ge_articulos_codigos_web.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Alta automática del cliente si no existe en el maestro ge_clientes.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Asignación de dirección de entrega, portes y forma de pago.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39512" cy="20574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933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0" y="1783080"/>
            <a:ext cx="4873752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9333EA"/>
                </a:solidFill>
              </a:defRPr>
            </a:pPr>
            <a:r>
              <a:t>GRANDES CUENTAS EDI</a:t>
            </a:r>
          </a:p>
          <a:p>
            <a:pPr>
              <a:spcAft>
                <a:spcPts val="600"/>
              </a:spcAft>
              <a:defRPr sz="900">
                <a:solidFill>
                  <a:srgbClr val="94A3B8"/>
                </a:solidFill>
              </a:defRPr>
            </a:pPr>
            <a:r>
              <a:t>Módulo: uEdicomProcessor / Edicom iPaaS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Recepción telemática de ficheros ORDERS EANCOM D96A.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Validación de códigos GTIN/DUN-14 y centros de entrega (destinos).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Control de número de pedido de compra y condiciones pactadas.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Alta automática en ge_pedidos con trazabilidad del mensaje EDI.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840480"/>
            <a:ext cx="5239512" cy="20574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977640"/>
            <a:ext cx="4873752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97706"/>
                </a:solidFill>
              </a:defRPr>
            </a:pPr>
            <a:r>
              <a:t>EXTRACCIÓN INTELIGENTE IA (PDF)</a:t>
            </a:r>
          </a:p>
          <a:p>
            <a:pPr>
              <a:spcAft>
                <a:spcPts val="600"/>
              </a:spcAft>
              <a:defRPr sz="900">
                <a:solidFill>
                  <a:srgbClr val="94A3B8"/>
                </a:solidFill>
              </a:defRPr>
            </a:pPr>
            <a:r>
              <a:t>Módulo: frm_ChatIA / Extracción Visión IA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Extracción automática de pedidos recibidos por email / PDF.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Reconocimiento de artículos de hostelería, catering y distribuidores.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Asignación de equivalencias y validación previa antes de confirmación.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Ahorro de tiempos en transcripción manual de comandas.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3840480"/>
            <a:ext cx="5239512" cy="20574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0" y="3977640"/>
            <a:ext cx="4873752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VENTA MOSTRADOR Y TELEFONÍA</a:t>
            </a:r>
          </a:p>
          <a:p>
            <a:pPr>
              <a:spcAft>
                <a:spcPts val="600"/>
              </a:spcAft>
              <a:defRPr sz="900">
                <a:solidFill>
                  <a:srgbClr val="94A3B8"/>
                </a:solidFill>
              </a:defRPr>
            </a:pPr>
            <a:r>
              <a:t>Módulo: frm_PedidosEditor / Web Preventa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Alta manual asistida con control de jerarquía de precios: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  1. Tarifa Grupo -&gt; 2. Precio Especial Cliente -&gt; 3. PVP1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Comprobación de límite de crédito, riesgo y cobros pendientes.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Selección de punto de entrega específico y transportista por defecto.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989320"/>
            <a:ext cx="10725912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6007608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34D399"/>
                </a:solidFill>
              </a:defRPr>
            </a:pPr>
            <a:r>
              <a:t>Criterio de Validación: Todo pedido confirmado pasa al estado oficial 'PROCESADO' para alimentar la cola de preparación.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Formación Logística y Procesos   |   Diapositiva 3 de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FASE 2: PICKING EN ALMACÉN U OBRADOR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Entorno de Preparación: Escritorio vs WebApp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Doble modalidad de trabajo adaptada al puesto fijo de almacén y a la movilidad en obrador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39512" cy="39319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4873752" cy="2285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60A5FA"/>
                </a:solidFill>
              </a:defRPr>
            </a:pPr>
            <a:r>
              <a:rPr dirty="0"/>
              <a:t>🖥️ APLICACIÓN DE ESCRITORIO 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rPr dirty="0" err="1"/>
              <a:t>Módulos</a:t>
            </a:r>
            <a:r>
              <a:rPr dirty="0"/>
              <a:t>: </a:t>
            </a:r>
            <a:r>
              <a:rPr dirty="0" err="1"/>
              <a:t>frm_PrepararPedidos.pas</a:t>
            </a:r>
            <a:r>
              <a:rPr dirty="0"/>
              <a:t> / </a:t>
            </a:r>
            <a:r>
              <a:rPr dirty="0" err="1"/>
              <a:t>frm_PreparacionPedidoEditor.pas</a:t>
            </a:r>
            <a:endParaRPr dirty="0"/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rPr dirty="0"/>
              <a:t>• </a:t>
            </a:r>
            <a:r>
              <a:rPr dirty="0" err="1"/>
              <a:t>Pantalla</a:t>
            </a:r>
            <a:r>
              <a:rPr dirty="0"/>
              <a:t> Completa (</a:t>
            </a:r>
            <a:r>
              <a:rPr dirty="0" err="1"/>
              <a:t>wsMaximized</a:t>
            </a:r>
            <a:r>
              <a:rPr dirty="0"/>
              <a:t>): </a:t>
            </a:r>
            <a:r>
              <a:rPr dirty="0" err="1"/>
              <a:t>Diseñada</a:t>
            </a:r>
            <a:r>
              <a:rPr dirty="0"/>
              <a:t> para </a:t>
            </a:r>
            <a:r>
              <a:rPr dirty="0" err="1"/>
              <a:t>terminales</a:t>
            </a:r>
            <a:r>
              <a:rPr dirty="0"/>
              <a:t> de </a:t>
            </a:r>
            <a:r>
              <a:rPr dirty="0" err="1"/>
              <a:t>almacén</a:t>
            </a:r>
            <a:r>
              <a:rPr dirty="0"/>
              <a:t>, </a:t>
            </a:r>
            <a:r>
              <a:rPr dirty="0" err="1"/>
              <a:t>eliminando</a:t>
            </a:r>
            <a:r>
              <a:rPr dirty="0"/>
              <a:t> </a:t>
            </a:r>
            <a:r>
              <a:rPr dirty="0" err="1"/>
              <a:t>elementos</a:t>
            </a:r>
            <a:r>
              <a:rPr dirty="0"/>
              <a:t> </a:t>
            </a:r>
            <a:r>
              <a:rPr dirty="0" err="1"/>
              <a:t>distractores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rPr dirty="0"/>
              <a:t>• Sin </a:t>
            </a:r>
            <a:r>
              <a:rPr dirty="0" err="1"/>
              <a:t>Importes</a:t>
            </a:r>
            <a:r>
              <a:rPr dirty="0"/>
              <a:t> </a:t>
            </a:r>
            <a:r>
              <a:rPr dirty="0" err="1"/>
              <a:t>Económicos</a:t>
            </a:r>
            <a:r>
              <a:rPr dirty="0"/>
              <a:t>: </a:t>
            </a:r>
            <a:r>
              <a:rPr dirty="0" err="1"/>
              <a:t>Oculta</a:t>
            </a:r>
            <a:r>
              <a:rPr dirty="0"/>
              <a:t> </a:t>
            </a:r>
            <a:r>
              <a:rPr dirty="0" err="1"/>
              <a:t>precios</a:t>
            </a:r>
            <a:r>
              <a:rPr dirty="0"/>
              <a:t> para </a:t>
            </a:r>
            <a:r>
              <a:rPr dirty="0" err="1"/>
              <a:t>preservar</a:t>
            </a:r>
            <a:r>
              <a:rPr dirty="0"/>
              <a:t> la </a:t>
            </a:r>
            <a:r>
              <a:rPr dirty="0" err="1"/>
              <a:t>confidencialidad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el </a:t>
            </a:r>
            <a:r>
              <a:rPr dirty="0" err="1"/>
              <a:t>área</a:t>
            </a:r>
            <a:r>
              <a:rPr dirty="0"/>
              <a:t> de </a:t>
            </a:r>
            <a:r>
              <a:rPr dirty="0" err="1"/>
              <a:t>empaquetado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rPr dirty="0"/>
              <a:t>• Árbol Visual EDI (</a:t>
            </a:r>
            <a:r>
              <a:rPr dirty="0" err="1"/>
              <a:t>TTreeView</a:t>
            </a:r>
            <a:r>
              <a:rPr dirty="0"/>
              <a:t>): </a:t>
            </a:r>
            <a:r>
              <a:rPr dirty="0" err="1"/>
              <a:t>Gestión</a:t>
            </a:r>
            <a:r>
              <a:rPr dirty="0"/>
              <a:t> </a:t>
            </a:r>
            <a:r>
              <a:rPr dirty="0" err="1"/>
              <a:t>jerárquica</a:t>
            </a:r>
            <a:r>
              <a:rPr dirty="0"/>
              <a:t> de </a:t>
            </a:r>
            <a:r>
              <a:rPr dirty="0" err="1"/>
              <a:t>palets</a:t>
            </a:r>
            <a:r>
              <a:rPr dirty="0"/>
              <a:t> SSCC y </a:t>
            </a:r>
            <a:r>
              <a:rPr dirty="0" err="1"/>
              <a:t>cajas</a:t>
            </a:r>
            <a:r>
              <a:rPr dirty="0"/>
              <a:t> con </a:t>
            </a:r>
            <a:r>
              <a:rPr dirty="0" err="1"/>
              <a:t>teclas</a:t>
            </a:r>
            <a:r>
              <a:rPr dirty="0"/>
              <a:t> </a:t>
            </a:r>
            <a:r>
              <a:rPr dirty="0" err="1"/>
              <a:t>rápidas</a:t>
            </a:r>
            <a:r>
              <a:rPr dirty="0"/>
              <a:t> de </a:t>
            </a:r>
            <a:r>
              <a:rPr dirty="0" err="1"/>
              <a:t>teclado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rPr dirty="0"/>
              <a:t>• Lector </a:t>
            </a:r>
            <a:r>
              <a:rPr dirty="0" err="1"/>
              <a:t>Láser</a:t>
            </a:r>
            <a:r>
              <a:rPr dirty="0"/>
              <a:t> USB / </a:t>
            </a:r>
            <a:r>
              <a:rPr dirty="0" err="1"/>
              <a:t>Fijo</a:t>
            </a:r>
            <a:r>
              <a:rPr dirty="0"/>
              <a:t>: </a:t>
            </a:r>
            <a:r>
              <a:rPr dirty="0" err="1"/>
              <a:t>Captura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búfer</a:t>
            </a:r>
            <a:r>
              <a:rPr dirty="0"/>
              <a:t> de </a:t>
            </a:r>
            <a:r>
              <a:rPr dirty="0" err="1"/>
              <a:t>teclado</a:t>
            </a:r>
            <a:r>
              <a:rPr dirty="0"/>
              <a:t> </a:t>
            </a:r>
            <a:r>
              <a:rPr dirty="0" err="1"/>
              <a:t>ultrarrápida</a:t>
            </a:r>
            <a:r>
              <a:rPr dirty="0"/>
              <a:t> con </a:t>
            </a:r>
            <a:r>
              <a:rPr dirty="0" err="1"/>
              <a:t>validación</a:t>
            </a:r>
            <a:r>
              <a:rPr dirty="0"/>
              <a:t> GS1-128 y DUN-14.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rPr dirty="0"/>
              <a:t>• Selector Modal de Lotes (FIFO): Doble </a:t>
            </a:r>
            <a:r>
              <a:rPr dirty="0" err="1"/>
              <a:t>clic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la </a:t>
            </a:r>
            <a:r>
              <a:rPr dirty="0" err="1"/>
              <a:t>línea</a:t>
            </a:r>
            <a:r>
              <a:rPr dirty="0"/>
              <a:t> para </a:t>
            </a:r>
            <a:r>
              <a:rPr dirty="0" err="1"/>
              <a:t>seleccionar</a:t>
            </a:r>
            <a:r>
              <a:rPr dirty="0"/>
              <a:t> </a:t>
            </a:r>
            <a:r>
              <a:rPr dirty="0" err="1"/>
              <a:t>lotes</a:t>
            </a:r>
            <a:r>
              <a:rPr dirty="0"/>
              <a:t> </a:t>
            </a:r>
            <a:r>
              <a:rPr dirty="0" err="1"/>
              <a:t>ordenados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antigüedad</a:t>
            </a:r>
            <a:r>
              <a:rPr dirty="0"/>
              <a:t> y stock.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39512" cy="39319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0" y="1783080"/>
            <a:ext cx="4873752" cy="2285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34D399"/>
                </a:solidFill>
              </a:defRPr>
            </a:pPr>
            <a:r>
              <a:rPr dirty="0"/>
              <a:t>📱 APP WEB / TABLET PWA (Web)</a:t>
            </a:r>
          </a:p>
          <a:p>
            <a:pPr>
              <a:spcAft>
                <a:spcPts val="1000"/>
              </a:spcAft>
              <a:defRPr sz="950">
                <a:solidFill>
                  <a:srgbClr val="94A3B8"/>
                </a:solidFill>
              </a:defRPr>
            </a:pPr>
            <a:r>
              <a:rPr dirty="0" err="1"/>
              <a:t>Módulos</a:t>
            </a:r>
            <a:r>
              <a:rPr dirty="0"/>
              <a:t>: </a:t>
            </a:r>
            <a:r>
              <a:rPr dirty="0" err="1"/>
              <a:t>PrepararPedidosView</a:t>
            </a:r>
            <a:r>
              <a:rPr dirty="0"/>
              <a:t> / </a:t>
            </a:r>
            <a:r>
              <a:rPr dirty="0" err="1"/>
              <a:t>PrepararPedidoEditorView</a:t>
            </a:r>
            <a:r>
              <a:rPr dirty="0"/>
              <a:t> (JS + PHP)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rPr dirty="0"/>
              <a:t>• </a:t>
            </a:r>
            <a:r>
              <a:rPr dirty="0" err="1"/>
              <a:t>Escáner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Cámara </a:t>
            </a:r>
            <a:r>
              <a:rPr dirty="0" err="1"/>
              <a:t>Integrado</a:t>
            </a:r>
            <a:r>
              <a:rPr dirty="0"/>
              <a:t>: </a:t>
            </a:r>
            <a:r>
              <a:rPr dirty="0" err="1"/>
              <a:t>Permite</a:t>
            </a:r>
            <a:r>
              <a:rPr dirty="0"/>
              <a:t> </a:t>
            </a:r>
            <a:r>
              <a:rPr dirty="0" err="1"/>
              <a:t>escanear</a:t>
            </a:r>
            <a:r>
              <a:rPr dirty="0"/>
              <a:t> con la </a:t>
            </a:r>
            <a:r>
              <a:rPr dirty="0" err="1"/>
              <a:t>cámara</a:t>
            </a:r>
            <a:r>
              <a:rPr dirty="0"/>
              <a:t> de la tablet </a:t>
            </a:r>
            <a:r>
              <a:rPr dirty="0" err="1"/>
              <a:t>mediante</a:t>
            </a:r>
            <a:r>
              <a:rPr dirty="0"/>
              <a:t> html5-qrcode o lector Bluetooth.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rPr dirty="0"/>
              <a:t>• </a:t>
            </a:r>
            <a:r>
              <a:rPr dirty="0" err="1"/>
              <a:t>Interfaz</a:t>
            </a:r>
            <a:r>
              <a:rPr dirty="0"/>
              <a:t> </a:t>
            </a:r>
            <a:r>
              <a:rPr dirty="0" err="1"/>
              <a:t>Táctil</a:t>
            </a:r>
            <a:r>
              <a:rPr dirty="0"/>
              <a:t> </a:t>
            </a:r>
            <a:r>
              <a:rPr dirty="0" err="1"/>
              <a:t>Adaptada</a:t>
            </a:r>
            <a:r>
              <a:rPr dirty="0"/>
              <a:t>: </a:t>
            </a:r>
            <a:r>
              <a:rPr dirty="0" err="1"/>
              <a:t>Botones</a:t>
            </a:r>
            <a:r>
              <a:rPr dirty="0"/>
              <a:t> </a:t>
            </a:r>
            <a:r>
              <a:rPr dirty="0" err="1"/>
              <a:t>grandes</a:t>
            </a:r>
            <a:r>
              <a:rPr dirty="0"/>
              <a:t> de </a:t>
            </a:r>
            <a:r>
              <a:rPr dirty="0" err="1"/>
              <a:t>paletización</a:t>
            </a:r>
            <a:r>
              <a:rPr dirty="0"/>
              <a:t> y control </a:t>
            </a:r>
            <a:r>
              <a:rPr dirty="0" err="1"/>
              <a:t>pensados</a:t>
            </a:r>
            <a:r>
              <a:rPr dirty="0"/>
              <a:t> para </a:t>
            </a:r>
            <a:r>
              <a:rPr dirty="0" err="1"/>
              <a:t>operarios</a:t>
            </a:r>
            <a:r>
              <a:rPr dirty="0"/>
              <a:t> con </a:t>
            </a:r>
            <a:r>
              <a:rPr dirty="0" err="1"/>
              <a:t>guantes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rPr dirty="0"/>
              <a:t>• </a:t>
            </a:r>
            <a:r>
              <a:rPr dirty="0" err="1"/>
              <a:t>Semáforos</a:t>
            </a:r>
            <a:r>
              <a:rPr dirty="0"/>
              <a:t> de Estado </a:t>
            </a:r>
            <a:r>
              <a:rPr dirty="0" err="1"/>
              <a:t>Dinámicos</a:t>
            </a:r>
            <a:r>
              <a:rPr dirty="0"/>
              <a:t>: </a:t>
            </a:r>
            <a:r>
              <a:rPr dirty="0" err="1"/>
              <a:t>Indicadores</a:t>
            </a:r>
            <a:r>
              <a:rPr dirty="0"/>
              <a:t> </a:t>
            </a:r>
            <a:r>
              <a:rPr dirty="0" err="1"/>
              <a:t>visuales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tiempo</a:t>
            </a:r>
            <a:r>
              <a:rPr dirty="0"/>
              <a:t> real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artículo</a:t>
            </a:r>
            <a:r>
              <a:rPr dirty="0"/>
              <a:t> </a:t>
            </a:r>
            <a:r>
              <a:rPr dirty="0" err="1"/>
              <a:t>solicitado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rPr dirty="0"/>
              <a:t>• </a:t>
            </a:r>
            <a:r>
              <a:rPr dirty="0" err="1"/>
              <a:t>Tarjetas</a:t>
            </a:r>
            <a:r>
              <a:rPr dirty="0"/>
              <a:t> de </a:t>
            </a:r>
            <a:r>
              <a:rPr dirty="0" err="1"/>
              <a:t>Palet</a:t>
            </a:r>
            <a:r>
              <a:rPr dirty="0"/>
              <a:t> </a:t>
            </a:r>
            <a:r>
              <a:rPr dirty="0" err="1"/>
              <a:t>Colapsables</a:t>
            </a:r>
            <a:r>
              <a:rPr dirty="0"/>
              <a:t>: </a:t>
            </a:r>
            <a:r>
              <a:rPr dirty="0" err="1"/>
              <a:t>Visualización</a:t>
            </a:r>
            <a:r>
              <a:rPr dirty="0"/>
              <a:t> </a:t>
            </a:r>
            <a:r>
              <a:rPr dirty="0" err="1"/>
              <a:t>limpia</a:t>
            </a:r>
            <a:r>
              <a:rPr dirty="0"/>
              <a:t> de </a:t>
            </a:r>
            <a:r>
              <a:rPr dirty="0" err="1"/>
              <a:t>bultos</a:t>
            </a:r>
            <a:r>
              <a:rPr dirty="0"/>
              <a:t> </a:t>
            </a:r>
            <a:r>
              <a:rPr dirty="0" err="1"/>
              <a:t>asociados</a:t>
            </a:r>
            <a:r>
              <a:rPr dirty="0"/>
              <a:t> a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palet</a:t>
            </a:r>
            <a:r>
              <a:rPr dirty="0"/>
              <a:t> SSCC </a:t>
            </a:r>
            <a:r>
              <a:rPr dirty="0" err="1"/>
              <a:t>generado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rPr dirty="0"/>
              <a:t>• </a:t>
            </a:r>
            <a:r>
              <a:rPr dirty="0" err="1"/>
              <a:t>Acceso</a:t>
            </a:r>
            <a:r>
              <a:rPr dirty="0"/>
              <a:t> </a:t>
            </a:r>
            <a:r>
              <a:rPr dirty="0" err="1"/>
              <a:t>Móvil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Obrador: Ideal para </a:t>
            </a:r>
            <a:r>
              <a:rPr dirty="0" err="1"/>
              <a:t>carretillas</a:t>
            </a:r>
            <a:r>
              <a:rPr dirty="0"/>
              <a:t> </a:t>
            </a:r>
            <a:r>
              <a:rPr dirty="0" err="1"/>
              <a:t>elevadoras</a:t>
            </a:r>
            <a:r>
              <a:rPr dirty="0"/>
              <a:t>, mesas de </a:t>
            </a:r>
            <a:r>
              <a:rPr dirty="0" err="1"/>
              <a:t>empaquetado</a:t>
            </a:r>
            <a:r>
              <a:rPr dirty="0"/>
              <a:t> y control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ruta</a:t>
            </a:r>
            <a:r>
              <a:rPr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5669280"/>
            <a:ext cx="10725912" cy="59436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5715000"/>
            <a:ext cx="103327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F8FAFC"/>
                </a:solidFill>
              </a:defRPr>
            </a:pPr>
            <a:r>
              <a:t>Semáforos de Línea:  [ PENDIENTE: 0 uds ]   [ ⏳ INCOMPLETO: Faltan unidades ]   [ ✅ COMPLETO: 100% Preparado ]   [ ⚠️ EXCESO: Bloquea finalización 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Formación Logística y Procesos   |   Diapositiva 4 de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TRAZABILIDAD &amp; ESTÁNDARES GS1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Escaneo GS1-128, Paletización SSCC y Lotes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Decodificación estricta de códigos compuestos y trazabilidad alimentaria IFS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410712" cy="43891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3044952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60A5FA"/>
                </a:solidFill>
              </a:defRPr>
            </a:pPr>
            <a:r>
              <a:t>🏷️ IDENTIFICADORES GS1-128</a:t>
            </a:r>
          </a:p>
          <a:p>
            <a:pPr>
              <a:defRPr sz="1000" b="1">
                <a:solidFill>
                  <a:srgbClr val="F8FAFC"/>
                </a:solidFill>
              </a:defRPr>
            </a:pPr>
            <a:r>
              <a:t>(01) GTIN / DUN-14:</a:t>
            </a:r>
          </a:p>
          <a:p>
            <a:pPr>
              <a:spcAft>
                <a:spcPts val="400"/>
              </a:spcAft>
              <a:defRPr sz="900">
                <a:solidFill>
                  <a:srgbClr val="94A3B8"/>
                </a:solidFill>
              </a:defRPr>
            </a:pPr>
            <a:r>
              <a:t>Identificador único de producto y unidades por caja.</a:t>
            </a:r>
          </a:p>
          <a:p>
            <a:pPr>
              <a:defRPr sz="1000" b="1">
                <a:solidFill>
                  <a:srgbClr val="F8FAFC"/>
                </a:solidFill>
              </a:defRPr>
            </a:pPr>
            <a:r>
              <a:t>(10) Lote de Fabricación:</a:t>
            </a:r>
          </a:p>
          <a:p>
            <a:pPr>
              <a:spcAft>
                <a:spcPts val="400"/>
              </a:spcAft>
              <a:defRPr sz="900">
                <a:solidFill>
                  <a:srgbClr val="94A3B8"/>
                </a:solidFill>
              </a:defRPr>
            </a:pPr>
            <a:r>
              <a:t>Trazabilidad obligatoria de lote físico.</a:t>
            </a:r>
          </a:p>
          <a:p>
            <a:pPr>
              <a:defRPr sz="1000" b="1">
                <a:solidFill>
                  <a:srgbClr val="F8FAFC"/>
                </a:solidFill>
              </a:defRPr>
            </a:pPr>
            <a:r>
              <a:t>(15) / (17) Caducidad:</a:t>
            </a:r>
          </a:p>
          <a:p>
            <a:pPr>
              <a:spcAft>
                <a:spcPts val="400"/>
              </a:spcAft>
              <a:defRPr sz="900">
                <a:solidFill>
                  <a:srgbClr val="94A3B8"/>
                </a:solidFill>
              </a:defRPr>
            </a:pPr>
            <a:r>
              <a:t>Fecha de consumo preferente (formato AAMMDD).</a:t>
            </a:r>
          </a:p>
          <a:p>
            <a:pPr>
              <a:defRPr sz="1000" b="1">
                <a:solidFill>
                  <a:srgbClr val="F8FAFC"/>
                </a:solidFill>
              </a:defRPr>
            </a:pPr>
            <a:r>
              <a:t>(37) Cantidad de Bulto:</a:t>
            </a:r>
          </a:p>
          <a:p>
            <a:pPr>
              <a:spcAft>
                <a:spcPts val="400"/>
              </a:spcAft>
              <a:defRPr sz="900">
                <a:solidFill>
                  <a:srgbClr val="94A3B8"/>
                </a:solidFill>
              </a:defRPr>
            </a:pPr>
            <a:r>
              <a:t>Número exacto de unidades contenidas en la caja.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645920"/>
            <a:ext cx="3410712" cy="43891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933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00" y="1783080"/>
            <a:ext cx="3044952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C084FC"/>
                </a:solidFill>
              </a:defRPr>
            </a:pPr>
            <a:r>
              <a:t>📦 ESTRUCTURA SSCC-18</a:t>
            </a:r>
          </a:p>
          <a:p>
            <a:pPr>
              <a:defRPr sz="1000" b="1">
                <a:solidFill>
                  <a:srgbClr val="F8FAFC"/>
                </a:solidFill>
              </a:defRPr>
            </a:pPr>
            <a:r>
              <a:t>Nivel 2: Palets SSCC:</a:t>
            </a:r>
          </a:p>
          <a:p>
            <a:pPr>
              <a:spcAft>
                <a:spcPts val="400"/>
              </a:spcAft>
              <a:defRPr sz="900">
                <a:solidFill>
                  <a:srgbClr val="94A3B8"/>
                </a:solidFill>
              </a:defRPr>
            </a:pPr>
            <a:r>
              <a:t>Generación de código Serial Shipping Container Code (SSCC-18) con dígito de control reglamentario.</a:t>
            </a:r>
          </a:p>
          <a:p>
            <a:pPr>
              <a:defRPr sz="1000" b="1">
                <a:solidFill>
                  <a:srgbClr val="F8FAFC"/>
                </a:solidFill>
              </a:defRPr>
            </a:pPr>
            <a:r>
              <a:t>Nivel 3: Cajas y Bultos:</a:t>
            </a:r>
          </a:p>
          <a:p>
            <a:pPr>
              <a:spcAft>
                <a:spcPts val="400"/>
              </a:spcAft>
              <a:defRPr sz="900">
                <a:solidFill>
                  <a:srgbClr val="94A3B8"/>
                </a:solidFill>
              </a:defRPr>
            </a:pPr>
            <a:r>
              <a:t>Asignación de cajas a palets específicos en ge_albaranes_bultos y ge_albaranes_lineas_bultos.</a:t>
            </a:r>
          </a:p>
          <a:p>
            <a:pPr>
              <a:defRPr sz="1000" b="1">
                <a:solidFill>
                  <a:srgbClr val="F8FAFC"/>
                </a:solidFill>
              </a:defRPr>
            </a:pPr>
            <a:r>
              <a:t>Modo 'Sin Paletizar':</a:t>
            </a:r>
          </a:p>
          <a:p>
            <a:pPr>
              <a:spcAft>
                <a:spcPts val="400"/>
              </a:spcAft>
              <a:defRPr sz="900">
                <a:solidFill>
                  <a:srgbClr val="94A3B8"/>
                </a:solidFill>
              </a:defRPr>
            </a:pPr>
            <a:r>
              <a:t>Opción para paquetería suelta directa sin estructura de palets para agencias de paquetería.</a:t>
            </a:r>
          </a:p>
          <a:p>
            <a:pPr>
              <a:defRPr sz="1000" b="1">
                <a:solidFill>
                  <a:srgbClr val="F8FAFC"/>
                </a:solidFill>
              </a:defRPr>
            </a:pPr>
            <a:r>
              <a:t>Protección de Borrado:</a:t>
            </a:r>
          </a:p>
          <a:p>
            <a:pPr>
              <a:spcAft>
                <a:spcPts val="400"/>
              </a:spcAft>
              <a:defRPr sz="900">
                <a:solidFill>
                  <a:srgbClr val="94A3B8"/>
                </a:solidFill>
              </a:defRPr>
            </a:pPr>
            <a:r>
              <a:t>Bloqueo de eliminación de líneas si ya contienen lecturas registradas.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0" y="1645920"/>
            <a:ext cx="3410712" cy="43891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0" y="1783080"/>
            <a:ext cx="3044952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34D399"/>
                </a:solidFill>
              </a:defRPr>
            </a:pPr>
            <a:r>
              <a:t>📅 GESTIÓN FIFO DE LOTES</a:t>
            </a:r>
          </a:p>
          <a:p>
            <a:pPr>
              <a:defRPr sz="1000" b="1">
                <a:solidFill>
                  <a:srgbClr val="F8FAFC"/>
                </a:solidFill>
              </a:defRPr>
            </a:pPr>
            <a:r>
              <a:t>Prioridad de Stock Positivo:</a:t>
            </a:r>
          </a:p>
          <a:p>
            <a:pPr>
              <a:spcAft>
                <a:spcPts val="400"/>
              </a:spcAft>
              <a:defRPr sz="900">
                <a:solidFill>
                  <a:srgbClr val="94A3B8"/>
                </a:solidFill>
              </a:defRPr>
            </a:pPr>
            <a:r>
              <a:t>El selector modal lista primero los lotes con Stock Disponible &gt; 0 ordenados por fecha.</a:t>
            </a:r>
          </a:p>
          <a:p>
            <a:pPr>
              <a:defRPr sz="1000" b="1">
                <a:solidFill>
                  <a:srgbClr val="F8FAFC"/>
                </a:solidFill>
              </a:defRPr>
            </a:pPr>
            <a:r>
              <a:t>Soporte de Stock Negativo:</a:t>
            </a:r>
          </a:p>
          <a:p>
            <a:pPr>
              <a:spcAft>
                <a:spcPts val="400"/>
              </a:spcAft>
              <a:defRPr sz="900">
                <a:solidFill>
                  <a:srgbClr val="94A3B8"/>
                </a:solidFill>
              </a:defRPr>
            </a:pPr>
            <a:r>
              <a:t>Permite despachar lotes recién producidos aun cuando el parte de fabricación no se haya cerrado.</a:t>
            </a:r>
          </a:p>
          <a:p>
            <a:pPr>
              <a:defRPr sz="1000" b="1">
                <a:solidFill>
                  <a:srgbClr val="F8FAFC"/>
                </a:solidFill>
              </a:defRPr>
            </a:pPr>
            <a:r>
              <a:t>Caducidad Automática:</a:t>
            </a:r>
          </a:p>
          <a:p>
            <a:pPr>
              <a:spcAft>
                <a:spcPts val="400"/>
              </a:spcAft>
              <a:defRPr sz="900">
                <a:solidFill>
                  <a:srgbClr val="94A3B8"/>
                </a:solidFill>
              </a:defRPr>
            </a:pPr>
            <a:r>
              <a:t>Al asignar el lote se actualiza automáticamente la fecha de caducidad en el albarán.</a:t>
            </a:r>
          </a:p>
          <a:p>
            <a:pPr>
              <a:defRPr sz="1000" b="1">
                <a:solidFill>
                  <a:srgbClr val="F8FAFC"/>
                </a:solidFill>
              </a:defRPr>
            </a:pPr>
            <a:r>
              <a:t>Trazabilidad con el Cliente:</a:t>
            </a:r>
          </a:p>
          <a:p>
            <a:pPr>
              <a:spcAft>
                <a:spcPts val="400"/>
              </a:spcAft>
              <a:defRPr sz="900">
                <a:solidFill>
                  <a:srgbClr val="94A3B8"/>
                </a:solidFill>
              </a:defRPr>
            </a:pPr>
            <a:r>
              <a:t>Se despacha y factura exactamente lo que se escanea físicamente.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Formación Logística y Procesos   |   Diapositiva 5 de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CIERRE DE PICKING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Finalización de Preparación y Traspaso Automático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Secuencia transaccional de 4 fases al pulsar 'Finalizar Preparación'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5912" cy="9601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10360152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</a:defRPr>
            </a:pPr>
            <a:r>
              <a:t>FASE 0: LIBERACIÓN DE RESERVAS  —  Liberación en ge_stock_envasado</a:t>
            </a:r>
          </a:p>
          <a:p>
            <a:pPr>
              <a:spcBef>
                <a:spcPts val="200"/>
              </a:spcBef>
              <a:defRPr sz="950">
                <a:solidFill>
                  <a:srgbClr val="F8FAFC"/>
                </a:solidFill>
              </a:defRPr>
            </a:pPr>
            <a:r>
              <a:t>Lee las líneas originales del pedido y descuenta la cantidad_reservada para no duplicar compromisos de existencias.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743200"/>
            <a:ext cx="10725912" cy="9601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933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834640"/>
            <a:ext cx="10360152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9333EA"/>
                </a:solidFill>
              </a:defRPr>
            </a:pPr>
            <a:r>
              <a:t>FASE 1: GENERACIÓN DEL ALBARÁN  —  Creación en ge_albaranes y ge_albaranes_lineas</a:t>
            </a:r>
          </a:p>
          <a:p>
            <a:pPr>
              <a:spcBef>
                <a:spcPts val="200"/>
              </a:spcBef>
              <a:defRPr sz="950">
                <a:solidFill>
                  <a:srgbClr val="F8FAFC"/>
                </a:solidFill>
              </a:defRPr>
            </a:pPr>
            <a:r>
              <a:t>Genera exactamente 1 línea por cada combinación de lote y fecha de caducidad leídos en ge_albaranes_lineas_bultos.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840480"/>
            <a:ext cx="10725912" cy="9601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931920"/>
            <a:ext cx="10360152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97706"/>
                </a:solidFill>
              </a:defRPr>
            </a:pPr>
            <a:r>
              <a:t>FASE 2: DESCUENTO ESTRICTO DE STOCK  —  Actualización en ge_stock_envasado</a:t>
            </a:r>
          </a:p>
          <a:p>
            <a:pPr>
              <a:spcBef>
                <a:spcPts val="200"/>
              </a:spcBef>
              <a:defRPr sz="950">
                <a:solidFill>
                  <a:srgbClr val="F8FAFC"/>
                </a:solidFill>
              </a:defRPr>
            </a:pPr>
            <a:r>
              <a:t>Resta la cantidad_unidades directamente del lote escaneado, asegurando la trazabilidad exacta del producto entregado.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937760"/>
            <a:ext cx="10725912" cy="9601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10360152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59669"/>
                </a:solidFill>
              </a:defRPr>
            </a:pPr>
            <a:r>
              <a:t>FASE 3: VENTA INTEREMPRESAS AUTOMÁTICA  —  Traspaso con ge_series.sig_numero_albaran</a:t>
            </a:r>
          </a:p>
          <a:p>
            <a:pPr>
              <a:spcBef>
                <a:spcPts val="200"/>
              </a:spcBef>
              <a:defRPr sz="950">
                <a:solidFill>
                  <a:srgbClr val="F8FAFC"/>
                </a:solidFill>
              </a:defRPr>
            </a:pPr>
            <a:r>
              <a:t>Si el producto pertenece a otra sociedad (ej. Obrador -&gt; Comercializadora), emite automáticamente el albarán interempresas.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989320"/>
            <a:ext cx="10725912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933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6007608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C084FC"/>
                </a:solidFill>
              </a:defRPr>
            </a:pPr>
            <a:r>
              <a:t>Resultado Final: ge_pedidos.estado = 'PREPARADO'. La mercancía queda lista en muelle para el proceso de expedición.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Formación Logística y Procesos   |   Diapositiva 6 de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FASE 3: LOGÍSTICA CAPILAR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Integración con Agencias de Transporte: NACEX y TIPSA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Automatización telemática de expediciones con servicios estándar y con control de temperatura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39512" cy="29260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4873752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BBF24"/>
                </a:solidFill>
              </a:defRPr>
            </a:pPr>
            <a:r>
              <a:t>🚚 INTEGRACIÓN NACEX (REST API)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Conexión mediante uEnviosNacexClient.pas con token seguro.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Transmisión de bultos, kilos, código postal y servicio (19:00, etc.).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Generación y descarga instantánea de etiqueta logística en PDF / ZPL.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Registro del código de recogida y enlace de seguimiento para el cliente.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39512" cy="29260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0" y="1783080"/>
            <a:ext cx="4873752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60A5FA"/>
                </a:solidFill>
              </a:defRPr>
            </a:pPr>
            <a:r>
              <a:t>🚚 INTEGRACIÓN TIPSA (SOAP WebService)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Conexión mediante uEnviosTipsaClient.pas y uTipsaClient.pas.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Soporte especializado para transporte frigorífico / refrigerado.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Validación automática de agencias de origen y códigos de cliente.</a:t>
            </a:r>
          </a:p>
          <a:p>
            <a:pPr>
              <a:spcAft>
                <a:spcPts val="200"/>
              </a:spcAft>
              <a:defRPr sz="950">
                <a:solidFill>
                  <a:srgbClr val="F8FAFC"/>
                </a:solidFill>
              </a:defRPr>
            </a:pPr>
            <a:r>
              <a:t>• Impresión térmica directa de etiquetas identificativas de bulto.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709160"/>
            <a:ext cx="10725912" cy="150876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4800600"/>
            <a:ext cx="1033272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34D399"/>
                </a:solidFill>
              </a:defRPr>
            </a:pPr>
            <a:r>
              <a:t>CIRCUITO OPERATIVO EN PUESTO DE EXPEDICIONES:</a:t>
            </a:r>
          </a:p>
          <a:p>
            <a:pPr>
              <a:defRPr sz="950">
                <a:solidFill>
                  <a:srgbClr val="F8FAFC"/>
                </a:solidFill>
              </a:defRPr>
            </a:pPr>
            <a:r>
              <a:t>1. Selección del Pedido Preparado -&gt; 2. Asignación de Agencia y Servicio -&gt; 3. Llamada API y Recepción de Tracking -&gt; 4. Impresión y Pegado de Etiqueta -&gt; 5. Marcado de Pedido como 'ENVIADO'.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Formación Logística y Procesos   |   Diapositiva 7 de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FASE 3: REPARTO INTERNO Y MOSTRADOR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Flota Propia, Albarán de Carga y Firma Digital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Documentación de reparto local con vehículos de la empresa y recogida física de pedidos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39512" cy="41148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4873752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34D399"/>
                </a:solidFill>
              </a:defRPr>
            </a:pPr>
            <a:r>
              <a:t>🚛 FLOTA PROPIA / RUTAS DE REPARTO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t>• Conductor y Matrícula: Campos obligatorios en ge_envios_recogidas para control de transporte.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t>• Albarán de Carga Oficial: Generación automática de documento estructurado con código CARGA-[Nº].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t>• Manifiesto de Ruta: Resumen detallado de bultos, kilos, destinatarios y franjas horarias de entrega.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t>• Trazabilidad en WebApp: Los repartidores visualizan su hoja de ruta en la pestaña 'Albaranes de Carga y Envíos' en tiempo real.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39512" cy="41148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933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0" y="1783080"/>
            <a:ext cx="4873752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C084FC"/>
                </a:solidFill>
              </a:defRPr>
            </a:pPr>
            <a:r>
              <a:t>✍️ RECOGIDA EN TIENDA &amp; FIRMA DIGITAL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t>• Módulo Táctil frm_FirmaRecogida: Ventana optimizada para capturar la firma en pantallas táctiles o tablets.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t>• Firma Web Touch HTML5: Canvas integrado en la WebApp para recogida directa en mostrador.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t>• Identificación del Receptor: Registro obligatorio de nombre y DNI/NIF de la persona que retira el encargo.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t>• Cierre Inmediato: Actualización instantánea a estado 'ENVIADO / COMPLETADO' en base de datos.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5897880"/>
            <a:ext cx="10725912" cy="36576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5916168"/>
            <a:ext cx="10332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34D399"/>
                </a:solidFill>
              </a:defRPr>
            </a:pPr>
            <a:r>
              <a:t>Tabla Clave: ge_envios_recogidas almacena conductor, matricula, num_bultos, direccion, cp, poblacion y albaran_carga.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Formación Logística y Procesos   |   Diapositiva 8 de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FASE 3: EDI Y CIERRE OFICIAL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Aviso de Expedición DESADV y Facturación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Transmisión telemática EANCOM D96A a grandes superficies y sellado fiscal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39512" cy="41148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4873752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60A5FA"/>
                </a:solidFill>
              </a:defRPr>
            </a:pPr>
            <a:r>
              <a:t>📡 AVISO DE EXPEDICIÓN DESADV (EDI)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t>• Generación XML EANCOM D96A: uEdicomDesadvExporter crea el árbol jerárquico de palets SSCC y cajas.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t>• Transmisión Segura a Edicom: uEdicomWsClient envía el mensaje vía WebService con autenticación Bearer Token.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t>• Esquema de Integración Oficial: OUT_XML_INTEGRATION_LAYOUT_DESADV_GLOBAL_449046.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t>• Acuse de Recibo Telemático: Actualiza edi_estado_envio, edi_message_id y edi_enviado_at en ge_albaranes.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39512" cy="41148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933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0" y="1783080"/>
            <a:ext cx="4873752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C084FC"/>
                </a:solidFill>
              </a:defRPr>
            </a:pPr>
            <a:r>
              <a:t>🧾 FACTURACIÓN OFICIAL &amp; VERI*FACTU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t>• Pase Automático a Facturación: Los albaranes cerrados quedan disponibles en frm_Facturas para emisión.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t>• Sellado Fiscal VERI*FACTU / SIF: Generación de encadenamiento hash criptográfico, código QR y registro oficial para la AEAT.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t>• Factura Electrónica EDI (INVOIC): Generación telemática del fichero INVOIC para grandes clientes.</a:t>
            </a:r>
          </a:p>
          <a:p>
            <a:pPr>
              <a:spcAft>
                <a:spcPts val="400"/>
              </a:spcAft>
              <a:defRPr sz="950">
                <a:solidFill>
                  <a:srgbClr val="F8FAFC"/>
                </a:solidFill>
              </a:defRPr>
            </a:pPr>
            <a:r>
              <a:t>• Bloqueo de Modificación: Los albaranes facturados quedan en solo lectura absoluta para garantizar la integridad fiscal.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5897880"/>
            <a:ext cx="10725912" cy="36576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5916168"/>
            <a:ext cx="10332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60A5FA"/>
                </a:solidFill>
              </a:defRPr>
            </a:pPr>
            <a:r>
              <a:t>Cadena de Valor Completa: Pedido -&gt; Picking Trazable -&gt; Expedición Documentada -&gt; Factura Veri*Factu.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Formación Logística y Procesos   |   Diapositiva 9 de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0A5FA"/>
                </a:solidFill>
              </a:defRPr>
            </a:pPr>
            <a:r>
              <a:t>RESUMEN DE FORMACIÓN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Checklist de Calidad y Buenas Prácticas Operativas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>
                <a:solidFill>
                  <a:srgbClr val="94A3B8"/>
                </a:solidFill>
              </a:defRPr>
            </a:pPr>
            <a:r>
              <a:t>Puntos de control indispensables para el personal de almacén, obrador y logística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410712" cy="22860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783080"/>
            <a:ext cx="3136392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2563EB"/>
                </a:solidFill>
              </a:defRPr>
            </a:pPr>
            <a:r>
              <a:t>1. CERO ERRORES EN ESCANEO</a:t>
            </a:r>
          </a:p>
          <a:p>
            <a:pPr>
              <a:defRPr sz="950">
                <a:solidFill>
                  <a:srgbClr val="F8FAFC"/>
                </a:solidFill>
              </a:defRPr>
            </a:pPr>
            <a:r>
              <a:t>Escanear siempre la etiqueta real de la caja o palet para garantizar que el lote y la fecha de caducidad en el albarán coinciden con el producto entregado.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645920"/>
            <a:ext cx="3410712" cy="22860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9333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26280" y="1783080"/>
            <a:ext cx="3136392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9333EA"/>
                </a:solidFill>
              </a:defRPr>
            </a:pPr>
            <a:r>
              <a:t>2. COMPLETITUD ESTRICTA (100%)</a:t>
            </a:r>
          </a:p>
          <a:p>
            <a:pPr>
              <a:defRPr sz="950">
                <a:solidFill>
                  <a:srgbClr val="F8FAFC"/>
                </a:solidFill>
              </a:defRPr>
            </a:pPr>
            <a:r>
              <a:t>No forzar la finalización con semáforos en amarillo o rojo. Si falta stock físico, regularizar el pedido antes de emitir el albarán definitivo.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0" y="1645920"/>
            <a:ext cx="3410712" cy="22860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183880" y="1783080"/>
            <a:ext cx="3136392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059669"/>
                </a:solidFill>
              </a:defRPr>
            </a:pPr>
            <a:r>
              <a:t>3. ETIQUETADO INMEDIATO</a:t>
            </a:r>
          </a:p>
          <a:p>
            <a:pPr>
              <a:defRPr sz="950">
                <a:solidFill>
                  <a:srgbClr val="F8FAFC"/>
                </a:solidFill>
              </a:defRPr>
            </a:pPr>
            <a:r>
              <a:t>Ningún bulto puede salir de expediciones sin su etiqueta de agencia pegada o su albarán de carga con conductor y matrícula registrado.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114800"/>
            <a:ext cx="10725912" cy="201168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05840" y="4297680"/>
            <a:ext cx="10177272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60A5FA"/>
                </a:solidFill>
              </a:defRPr>
            </a:pPr>
            <a:r>
              <a:t>🎓 RESUMEN DEL FLUJO DE ESTADOS DEL PEDIDO</a:t>
            </a:r>
          </a:p>
          <a:p>
            <a:pPr>
              <a:spcAft>
                <a:spcPts val="800"/>
              </a:spcAft>
              <a:defRPr sz="1400" b="1">
                <a:solidFill>
                  <a:srgbClr val="34D399"/>
                </a:solidFill>
              </a:defRPr>
            </a:pPr>
            <a:r>
              <a:t>PENDIENTE  ➔  PROCESADO  ➔  EN PREPARACION  ➔  PREPARADO  ➔  ENVIADO  ➔  COMPLETADO</a:t>
            </a:r>
          </a:p>
          <a:p>
            <a:pPr>
              <a:defRPr sz="1000">
                <a:solidFill>
                  <a:srgbClr val="94A3B8"/>
                </a:solidFill>
              </a:defRPr>
            </a:pPr>
            <a:r>
              <a:t>El sistema garantiza una trazabilidad 100% conforme a las normas de Calidad IFS, seguridad alimentaria y cumplimiento tributario VERI*FACTU.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30936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GESTIGEST — Formación Logística y Procesos   |   Diapositiva 10 de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2151</Words>
  <Application>Microsoft Office PowerPoint</Application>
  <PresentationFormat>Panorámica</PresentationFormat>
  <Paragraphs>194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Administrator</cp:lastModifiedBy>
  <cp:revision>2</cp:revision>
  <dcterms:created xsi:type="dcterms:W3CDTF">2013-01-27T09:14:16Z</dcterms:created>
  <dcterms:modified xsi:type="dcterms:W3CDTF">2026-09-03T10:34:57Z</dcterms:modified>
  <cp:category/>
</cp:coreProperties>
</file>