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097280" y="914400"/>
            <a:ext cx="9997135" cy="50292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645920" y="1371600"/>
            <a:ext cx="88696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100" b="1">
                <a:solidFill>
                  <a:srgbClr val="34D399"/>
                </a:solidFill>
              </a:defRPr>
            </a:pPr>
            <a:r>
              <a:t>DOCUMENTO TÉCNICO Y GUÍA DE PROCEDIMIENTOS OPERATIVOS</a:t>
            </a:r>
          </a:p>
          <a:p>
            <a:pPr>
              <a:spcAft>
                <a:spcPts val="1400"/>
              </a:spcAft>
              <a:defRPr sz="3000" b="1">
                <a:solidFill>
                  <a:srgbClr val="F8FAFC"/>
                </a:solidFill>
              </a:defRPr>
            </a:pPr>
            <a:r>
              <a:t>Manual de Procedimiento:</a:t>
            </a:r>
            <a:br/>
            <a:r>
              <a:t>Recepción, Preparación y Envíos</a:t>
            </a:r>
          </a:p>
          <a:p>
            <a:pPr>
              <a:defRPr sz="1300">
                <a:solidFill>
                  <a:srgbClr val="94A3B8"/>
                </a:solidFill>
              </a:defRPr>
            </a:pPr>
            <a:r>
              <a:t>Referencia completa de arquitectura de datos, pantallas Delphi, endpoints WebApp y reglas de negocio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645920" y="3931920"/>
            <a:ext cx="8897112" cy="164592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4069080"/>
            <a:ext cx="8531352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60A5FA"/>
                </a:solidFill>
              </a:defRPr>
            </a:pPr>
            <a:r>
              <a:t>CONTENIDO DEL MANUAL:</a:t>
            </a:r>
          </a:p>
          <a:p>
            <a:pPr>
              <a:defRPr sz="950">
                <a:solidFill>
                  <a:srgbClr val="F8FAFC"/>
                </a:solidFill>
              </a:defRPr>
            </a:pPr>
            <a:r>
              <a:t>1. Arquitectura de Datos  |  2. Mapeo de Tablas  |  3. Módulos Delphi  |  4. Endpoints WebApp  |  5. Procedimiento Picking  |  6. Descuento Stock  |  7. Logística Agencias  |  8. Albarán Carga  |  9. Firma  |  10. EDI  |  11. Veri*Factu  |  12. Checklist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1 de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ARQUITECTURA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Modelo Relacional de Tablas Principales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Estructura de tablas involucradas en el ciclo completo de pedidos y expedición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6400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19072"/>
            <a:ext cx="1036015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60A5FA"/>
                </a:solidFill>
              </a:defRPr>
            </a:pPr>
            <a:r>
              <a:t>ge_pedidos / ge_pedidos_lineas</a:t>
            </a:r>
          </a:p>
          <a:p>
            <a:pPr>
              <a:defRPr sz="900">
                <a:solidFill>
                  <a:srgbClr val="F8FAFC"/>
                </a:solidFill>
              </a:defRPr>
            </a:pPr>
            <a:r>
              <a:t>Cabecera y detalle de pedidos de cliente. Almacena estado (PROCESADO, PREPARADO, ENVIADO), cliente_id, clientedestino_id y líneas.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359152"/>
            <a:ext cx="10725912" cy="6400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432304"/>
            <a:ext cx="1036015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60A5FA"/>
                </a:solidFill>
              </a:defRPr>
            </a:pPr>
            <a:r>
              <a:t>ge_albaranes / ge_albaranes_lineas</a:t>
            </a:r>
          </a:p>
          <a:p>
            <a:pPr>
              <a:defRPr sz="900">
                <a:solidFill>
                  <a:srgbClr val="F8FAFC"/>
                </a:solidFill>
              </a:defRPr>
            </a:pPr>
            <a:r>
              <a:t>Albaranes oficiales de venta generados tras finalizar el picking. Exactamente 1 línea por combinación de lote físico y caducidad.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072384"/>
            <a:ext cx="10725912" cy="6400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145536"/>
            <a:ext cx="1036015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60A5FA"/>
                </a:solidFill>
              </a:defRPr>
            </a:pPr>
            <a:r>
              <a:t>ge_albaranes_bultos / ge_albaranes_lineas_bultos</a:t>
            </a:r>
          </a:p>
          <a:p>
            <a:pPr>
              <a:defRPr sz="900">
                <a:solidFill>
                  <a:srgbClr val="F8FAFC"/>
                </a:solidFill>
              </a:defRPr>
            </a:pPr>
            <a:r>
              <a:t>Estructura jerárquica de palets SSCC-18 (nivel 2) y cajas (nivel 3) escaneadas en almacén.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785615"/>
            <a:ext cx="10725912" cy="6400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858767"/>
            <a:ext cx="1036015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60A5FA"/>
                </a:solidFill>
              </a:defRPr>
            </a:pPr>
            <a:r>
              <a:t>ge_stock_envasado</a:t>
            </a:r>
          </a:p>
          <a:p>
            <a:pPr>
              <a:defRPr sz="900">
                <a:solidFill>
                  <a:srgbClr val="F8FAFC"/>
                </a:solidFill>
              </a:defRPr>
            </a:pPr>
            <a:r>
              <a:t>Control de existencias por lote y almacén. Almacena cantidad_unidades (stock real) y cantidad_reservada.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4498848"/>
            <a:ext cx="10725912" cy="6400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572000"/>
            <a:ext cx="1036015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60A5FA"/>
                </a:solidFill>
              </a:defRPr>
            </a:pPr>
            <a:r>
              <a:t>ge_envios_recogidas</a:t>
            </a:r>
          </a:p>
          <a:p>
            <a:pPr>
              <a:defRPr sz="900">
                <a:solidFill>
                  <a:srgbClr val="F8FAFC"/>
                </a:solidFill>
              </a:defRPr>
            </a:pPr>
            <a:r>
              <a:t>Expediciones de transporte: agencia, tracking, conductor, matricula, num_bultos y documento albaran_carga.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212080"/>
            <a:ext cx="10725912" cy="6400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285232"/>
            <a:ext cx="1036015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60A5FA"/>
                </a:solidFill>
              </a:defRPr>
            </a:pPr>
            <a:r>
              <a:t>ge_envios_config / ge_envios_transportistas</a:t>
            </a:r>
          </a:p>
          <a:p>
            <a:pPr>
              <a:defRPr sz="900">
                <a:solidFill>
                  <a:srgbClr val="F8FAFC"/>
                </a:solidFill>
              </a:defRPr>
            </a:pPr>
            <a:r>
              <a:t>Configuración de credenciales de agencias (NACEX, TIPSA), servicios por defecto y remitentes.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2 de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MAPA DE COMPONENTES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Catálogo de Módulos Delphi vs WebApp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Correspondencia exacta de unidades de código por cada fase del proceso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475488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19072"/>
            <a:ext cx="22860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34D399"/>
                </a:solidFill>
              </a:defRPr>
            </a:pPr>
            <a:r>
              <a:t>Recepción Web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1719072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0A5FA"/>
                </a:solidFill>
              </a:defRPr>
            </a:pPr>
            <a:r>
              <a:t>frm_ImportarPedidosWeb.pas / uEnviosWebImporter.pas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79" y="1719072"/>
            <a:ext cx="3840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public/api/agenda.php / auth.php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176272"/>
            <a:ext cx="10725912" cy="475488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249424"/>
            <a:ext cx="22860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34D399"/>
                </a:solidFill>
              </a:defRPr>
            </a:pPr>
            <a:r>
              <a:t>Recepción EDI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2249424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0A5FA"/>
                </a:solidFill>
              </a:defRPr>
            </a:pPr>
            <a:r>
              <a:t>uEdicomProcessor.pas / uEdicomWsClient.pas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79" y="2249424"/>
            <a:ext cx="3840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N/A (Procesamiento Server/Escritorio)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706624"/>
            <a:ext cx="10725912" cy="475488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2779776"/>
            <a:ext cx="22860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34D399"/>
                </a:solidFill>
              </a:defRPr>
            </a:pPr>
            <a:r>
              <a:t>Listado Preparar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91840" y="2779776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0A5FA"/>
                </a:solidFill>
              </a:defRPr>
            </a:pPr>
            <a:r>
              <a:t>frm_PrepararPedidos.pas (TfrmPrepararPedidos)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79" y="2779776"/>
            <a:ext cx="3840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public/js/preparar_pedidos.js (PrepararPedidosView)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236976"/>
            <a:ext cx="10725912" cy="475488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310128"/>
            <a:ext cx="22860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34D399"/>
                </a:solidFill>
              </a:defRPr>
            </a:pPr>
            <a:r>
              <a:t>Editor Picking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91840" y="3310128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0A5FA"/>
                </a:solidFill>
              </a:defRPr>
            </a:pPr>
            <a:r>
              <a:t>frm_PreparacionPedidoEditor.pas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79" y="3310128"/>
            <a:ext cx="3840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public/js/preparar_pedido_editor.js (PrepararPedidoEditorView)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3767328"/>
            <a:ext cx="10725912" cy="475488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3840480"/>
            <a:ext cx="22860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34D399"/>
                </a:solidFill>
              </a:defRPr>
            </a:pPr>
            <a:r>
              <a:t>Parser GS1-128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91840" y="38404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0A5FA"/>
                </a:solidFill>
              </a:defRPr>
            </a:pPr>
            <a:r>
              <a:t>uGS1BarcodeParser.pas (DUN-14, IA 01/10/15/37)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79" y="3840480"/>
            <a:ext cx="3840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js/libs/html5-qrcode.min.js + RegExp GS1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4297680"/>
            <a:ext cx="10725912" cy="475488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4370832"/>
            <a:ext cx="22860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34D399"/>
                </a:solidFill>
              </a:defRPr>
            </a:pPr>
            <a:r>
              <a:t>Expedición / Envíos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91840" y="4370832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0A5FA"/>
                </a:solidFill>
              </a:defRPr>
            </a:pPr>
            <a:r>
              <a:t>frm_EnviosRecogida.pas / frm_EnviosList.pas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8079" y="4370832"/>
            <a:ext cx="3840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Pestaña 'Albaranes de Carga y Envíos' en WebApp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4828031"/>
            <a:ext cx="10725912" cy="475488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4901183"/>
            <a:ext cx="22860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34D399"/>
                </a:solidFill>
              </a:defRPr>
            </a:pPr>
            <a:r>
              <a:t>Agencias API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91840" y="4901183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0A5FA"/>
                </a:solidFill>
              </a:defRPr>
            </a:pPr>
            <a:r>
              <a:t>uEnviosNacexClient.pas / uEnviosTipsaClient.pas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79" y="4901183"/>
            <a:ext cx="3840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API backend PHP / Node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1520" y="5358383"/>
            <a:ext cx="10725912" cy="475488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4400" y="5431535"/>
            <a:ext cx="22860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34D399"/>
                </a:solidFill>
              </a:defRPr>
            </a:pPr>
            <a:r>
              <a:t>Firma Digital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91840" y="5431535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0A5FA"/>
                </a:solidFill>
              </a:defRPr>
            </a:pPr>
            <a:r>
              <a:t>frm_FirmaRecogida.pas (Touch Signature)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98079" y="5431535"/>
            <a:ext cx="3840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HTML5 Canvas Touch Signature en WebApp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3 de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MANUAL TÉCNICO — SECCIÓN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Procedimiento 1: Recepción: Gestión de Pedidos Web y EDI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Detalle de operativa, tablas y requerimientos técnicos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7727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2563EB"/>
                </a:solidFill>
              </a:defRPr>
            </a:pPr>
            <a:r>
              <a:t>GESTIÓN DE PEDIDOS WEB Y EDI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Sincronización WooCommerce: Lee pedidos pendientes con status 'processing' / 'pending'.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Alta de Terceros: Valida NIF en ge_clientes o crea ficha nueva con régimen fiscal general.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Direcciones de Envío: Crea registro en ge_clientes_destinos con código postal y población.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Pedidos EDI: Decodifica cabecera BGM y líneas LIN/PIA asignando cliente_id por GLN.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4 de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MANUAL TÉCNICO — SECCIÓN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Procedimiento 2: Preparación: Puesta en Marcha del Picking en Almacén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Detalle de operativa, tablas y requerimientos técnicos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7727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9333EA"/>
                </a:solidFill>
              </a:defRPr>
            </a:pPr>
            <a:r>
              <a:t>PUESTA EN MARCHA DEL PICKING EN ALMACÉN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Apertura de Pedido: El operario visualiza artículos pedidos y cantidades en formato no económico.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Generación de Palet SSCC: Clic en 'Añadir Palet SSCC' crea registro en ge_albaranes_bultos.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Opción 'Sin Paletizar': Permite registrar bultos directos para agencias de paquetería estándar.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Identificación del Operario: Registro de usuario y terminal en trazabilidad interna.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5 de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MANUAL TÉCNICO — SECCIÓN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Procedimiento 3: Escaneo: Validación GS1-128 y Selección de Lote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Detalle de operativa, tablas y requerimientos técnicos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7727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D97706"/>
                </a:solidFill>
              </a:defRPr>
            </a:pPr>
            <a:r>
              <a:t>VALIDACIÓN GS1-128 Y SELECCIÓN DE LOTE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Captura GS1-128: Extrae GTIN (01), Lote (10), Caducidad (15/17) y Cantidad (37).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Validación DUN-14: Calcula unidades de embalaje según maestro ge_articulos_ean.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Control FIFO: Doble clic en lote despliega lotes disponibles ordenados por fecha descendente.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Conteo en Tiempo Real: Incrementa las unidades preparadas hasta completar la línea.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6 de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MANUAL TÉCNICO — SECCIÓN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Procedimiento 4: Cierre: Secuencia Transaccional de Finalización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Detalle de operativa, tablas y requerimientos técnicos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7727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59669"/>
                </a:solidFill>
              </a:defRPr>
            </a:pPr>
            <a:r>
              <a:t>SECUENCIA TRANSACCIONAL DE FINALIZACIÓN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Validación de Completitud: Comprueba que no existan líneas incompletas ni con exceso.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Liberación de Reservas: Libera cantidad_reservada en ge_stock_envasado.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Emisión de Albarán: Genera ge_albaranes con exactamente las líneas y lotes escaneados.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Venta Interempresas: Genera albarán automático si el titular del stock es otra sociedad.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7 de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MANUAL TÉCNICO — SECCIÓN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Procedimiento 5: Agencias: Expedición con NACEX y TIPSA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Detalle de operativa, tablas y requerimientos técnicos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7727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2563EB"/>
                </a:solidFill>
              </a:defRPr>
            </a:pPr>
            <a:r>
              <a:t>EXPEDICIÓN CON NACEX Y TIPSA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Consulta de Transportistas: Filtra agencias activas en ge_envios_transportistas.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Envío Telemático: Llama a endpoint REST/SOAP transmitiendo peso, bultos y dirección.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Retorno de Tracking: Almacena cod_recogida y genera etiqueta PDF/ZPL térmica.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Cambio a ENVIADO: Actualiza estado en ge_pedidos y registra en ge_envios_recogidas.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8 de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MANUAL TÉCNICO — SECCIÓN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Procedimiento 6: Flota Propia: Emisión del Albarán de Carga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Detalle de operativa, tablas y requerimientos técnicos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7727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59669"/>
                </a:solidFill>
              </a:defRPr>
            </a:pPr>
            <a:r>
              <a:t>EMISIÓN DEL ALBARÁN DE CARGA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Asignación de Recursos: Selección obligatoria de conductor y matrícula del vehículo.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Generación de Manifiesto: Documento estructurado con código CARGA-[Nº].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Carga en Furgoneta: Verificación de bultos totales y kilos de la expedición.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Hoja de Reparto: Entrega del manifiesto impreso o visualización en la app web del chófer.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9 de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MANUAL TÉCNICO — SECCIÓN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Procedimiento 7: Recogidas: Firma Digital en Mostrador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Detalle de operativa, tablas y requerimientos técnicos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7727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9333EA"/>
                </a:solidFill>
              </a:defRPr>
            </a:pPr>
            <a:r>
              <a:t>FIRMA DIGITAL EN MOSTRADOR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Pantalla Táctil: Activación de frm_FirmaRecogida en terminal de mostrador u obrador.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Firma en Tablet: Captura gráfica sobre canvas en la app web de tienda.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Datos del Receptor: Registro de Nombre y DNI del receptor de la mercancía.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Cierre Inmediato: El pedido pasa directamente a COMPLETADO y queda listo para factura.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10 de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MANUAL TÉCNICO — SECCIÓN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Procedimiento 8: EDI &amp; SIF: Exportación DESADV y VERI*FACTU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Detalle de operativa, tablas y requerimientos técnicos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7727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D97706"/>
                </a:solidFill>
              </a:defRPr>
            </a:pPr>
            <a:r>
              <a:t>EXPORTACIÓN DESADV Y VERI*FACTU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Fichero DESADV: Generación XML EANCOM D96A y publicación en Edicom iPaaS.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Trazabilidad EDI: Registro de acuse de recibo y Message ID en ge_albaranes.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Facturación Oficial: Emisión de factura individual o recapitulativa en frm_Facturas.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VERI*FACTU: Sellado criptográfico SHA-256 encadenado y registro SIF para la AEAT.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11 de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MANUAL TÉCNICO — SECCIÓN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Control de Calidad: Checklist de Prevención de Incidencias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Detalle de operativa, tablas y requerimientos técnicos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7727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059669"/>
                </a:solidFill>
              </a:defRPr>
            </a:pPr>
            <a:r>
              <a:t>CHECKLIST DE PREVENCIÓN DE INCIDENCIAS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1. Nunca entregar mercancía sin escanear el código de barras real del bulto.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2. No finalizar preparaciones con semáforos en amarillo sin previo aviso a administración.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3. Verificar que el código SSCC pegado en el palet coincide con el XML DESADV.</a:t>
            </a:r>
          </a:p>
          <a:p>
            <a:pPr>
              <a:spcAft>
                <a:spcPts val="800"/>
              </a:spcAft>
              <a:defRPr sz="1050">
                <a:solidFill>
                  <a:srgbClr val="F8FAFC"/>
                </a:solidFill>
              </a:defRPr>
            </a:pPr>
            <a:r>
              <a:t>• 4. Comprobar que todos los envíos de flota propia tienen conductor y matrícula asignados.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Manual Técnico de Procedimiento   |   Diapositiva 12 de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